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3" r:id="rId4"/>
    <p:sldId id="257" r:id="rId5"/>
    <p:sldId id="258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B6766-A858-4E7E-B6A8-2765A0182B88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CC335-B315-4AEF-A643-4A52610F0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0CC335-B315-4AEF-A643-4A52610F05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0CC335-B315-4AEF-A643-4A52610F05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0CC335-B315-4AEF-A643-4A52610F058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0CC335-B315-4AEF-A643-4A52610F058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F1DB6-9501-4837-9A88-7F66C61F3AF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FC139-BFF6-4AE2-B763-60A30AE45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#fen-NIV-20468b"/><Relationship Id="rId2" Type="http://schemas.openxmlformats.org/officeDocument/2006/relationships/hyperlink" Target="#fen-NIV-20466a"/><Relationship Id="rId1" Type="http://schemas.openxmlformats.org/officeDocument/2006/relationships/slideLayout" Target="../slideLayouts/slideLayout2.xml"/><Relationship Id="rId4" Type="http://schemas.openxmlformats.org/officeDocument/2006/relationships/hyperlink" Target="#fen-NIV-20468c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Ezekiel.jpg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Secondtempleplan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Joshua" TargetMode="External"/><Relationship Id="rId2" Type="http://schemas.openxmlformats.org/officeDocument/2006/relationships/hyperlink" Target="http://en.wikipedia.org/wiki/Jeremia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Proselyt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EZEKIEL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Auburn Church of Christ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Book contains more dates than any other prophetic book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33600"/>
            <a:ext cx="6477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Divine presence of God in Ezekiel’s life</a:t>
            </a:r>
          </a:p>
          <a:p>
            <a:pPr lvl="1"/>
            <a:r>
              <a:rPr lang="en-US" baseline="30000" dirty="0" smtClean="0"/>
              <a:t>1</a:t>
            </a:r>
            <a:r>
              <a:rPr lang="en-US" dirty="0" smtClean="0"/>
              <a:t> In the </a:t>
            </a:r>
            <a:r>
              <a:rPr lang="en-US" baseline="30000" dirty="0" smtClean="0"/>
              <a:t>[</a:t>
            </a:r>
            <a:r>
              <a:rPr lang="en-US" baseline="30000" dirty="0" smtClean="0">
                <a:hlinkClick r:id="rId2" action="ppaction://hlinkfile" tooltip="See footnote a"/>
              </a:rPr>
              <a:t>a</a:t>
            </a:r>
            <a:r>
              <a:rPr lang="en-US" baseline="30000" dirty="0" smtClean="0"/>
              <a:t>]</a:t>
            </a:r>
            <a:r>
              <a:rPr lang="en-US" dirty="0" smtClean="0"/>
              <a:t> thirtieth year, in the fourth month on the fifth day, while I was among the exiles by the </a:t>
            </a:r>
            <a:r>
              <a:rPr lang="en-US" dirty="0" err="1" smtClean="0"/>
              <a:t>Kebar</a:t>
            </a:r>
            <a:r>
              <a:rPr lang="en-US" dirty="0" smtClean="0"/>
              <a:t> River, the heavens were opened and I saw visions of God.  </a:t>
            </a:r>
            <a:r>
              <a:rPr lang="en-US" baseline="30000" dirty="0" smtClean="0"/>
              <a:t>2</a:t>
            </a:r>
            <a:r>
              <a:rPr lang="en-US" dirty="0" smtClean="0"/>
              <a:t> On the fifth of the month—it was the fifth year of the exile of King </a:t>
            </a:r>
            <a:r>
              <a:rPr lang="en-US" dirty="0" err="1" smtClean="0"/>
              <a:t>Jehoiachin</a:t>
            </a:r>
            <a:r>
              <a:rPr lang="en-US" dirty="0" smtClean="0"/>
              <a:t>- </a:t>
            </a:r>
            <a:r>
              <a:rPr lang="en-US" baseline="30000" dirty="0" smtClean="0"/>
              <a:t>3</a:t>
            </a:r>
            <a:r>
              <a:rPr lang="en-US" dirty="0" smtClean="0"/>
              <a:t> the word of the LORD came to Ezekiel the priest, the son of </a:t>
            </a:r>
            <a:r>
              <a:rPr lang="en-US" dirty="0" err="1" smtClean="0"/>
              <a:t>Buzi</a:t>
            </a:r>
            <a:r>
              <a:rPr lang="en-US" dirty="0" smtClean="0"/>
              <a:t>, </a:t>
            </a:r>
            <a:r>
              <a:rPr lang="en-US" baseline="30000" dirty="0" smtClean="0"/>
              <a:t>[</a:t>
            </a:r>
            <a:r>
              <a:rPr lang="en-US" baseline="30000" dirty="0" smtClean="0">
                <a:hlinkClick r:id="rId3" action="ppaction://hlinkfile" tooltip="See footnote b"/>
              </a:rPr>
              <a:t>b</a:t>
            </a:r>
            <a:r>
              <a:rPr lang="en-US" baseline="30000" dirty="0" smtClean="0"/>
              <a:t>]</a:t>
            </a:r>
            <a:r>
              <a:rPr lang="en-US" dirty="0" smtClean="0"/>
              <a:t> by the </a:t>
            </a:r>
            <a:r>
              <a:rPr lang="en-US" dirty="0" err="1" smtClean="0"/>
              <a:t>Kebar</a:t>
            </a:r>
            <a:r>
              <a:rPr lang="en-US" dirty="0" smtClean="0"/>
              <a:t> River in the land of the Babylonians. </a:t>
            </a:r>
            <a:r>
              <a:rPr lang="en-US" baseline="30000" dirty="0" smtClean="0"/>
              <a:t>[</a:t>
            </a:r>
            <a:r>
              <a:rPr lang="en-US" baseline="30000" dirty="0" smtClean="0">
                <a:hlinkClick r:id="rId4" action="ppaction://hlinkfile" tooltip="See footnote c"/>
              </a:rPr>
              <a:t>c</a:t>
            </a:r>
            <a:r>
              <a:rPr lang="en-US" baseline="30000" dirty="0" smtClean="0"/>
              <a:t>]</a:t>
            </a:r>
            <a:r>
              <a:rPr lang="en-US" dirty="0" smtClean="0"/>
              <a:t> There the hand of the LORD was upon him.</a:t>
            </a:r>
          </a:p>
          <a:p>
            <a:r>
              <a:rPr lang="en-US" dirty="0" smtClean="0"/>
              <a:t>“Then they will know that I am the Lord”</a:t>
            </a:r>
          </a:p>
          <a:p>
            <a:r>
              <a:rPr lang="en-US" dirty="0" smtClean="0"/>
              <a:t>God’s total sovereign manifested in his mobility</a:t>
            </a:r>
          </a:p>
          <a:p>
            <a:r>
              <a:rPr lang="en-US" dirty="0" smtClean="0"/>
              <a:t>God is free to judge and to show mercy</a:t>
            </a:r>
          </a:p>
          <a:p>
            <a:r>
              <a:rPr lang="en-US" dirty="0" smtClean="0"/>
              <a:t>Ezekiel’s “son of man” status (93 times)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Theological Significance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Other prophets dealt with Israel’s idolatry</a:t>
            </a:r>
          </a:p>
          <a:p>
            <a:r>
              <a:rPr lang="en-US" dirty="0" smtClean="0"/>
              <a:t>Ezekiel focuses on Israel as the holy people of the holy temple, city, and land</a:t>
            </a:r>
          </a:p>
          <a:p>
            <a:r>
              <a:rPr lang="en-US" dirty="0" smtClean="0"/>
              <a:t>Ezekiel emphasizes individual responsibility rather than national responsibility</a:t>
            </a:r>
          </a:p>
          <a:p>
            <a:r>
              <a:rPr lang="en-US" dirty="0" smtClean="0"/>
              <a:t>God is to be in their heart rather than in a temple</a:t>
            </a:r>
          </a:p>
          <a:p>
            <a:r>
              <a:rPr lang="en-US" dirty="0" smtClean="0"/>
              <a:t>God says he will be a shepherd looking after his sheep similar to N.T. writings</a:t>
            </a:r>
          </a:p>
          <a:p>
            <a:pPr lvl="1"/>
            <a:r>
              <a:rPr lang="en-US" baseline="30000" dirty="0" smtClean="0"/>
              <a:t>11</a:t>
            </a:r>
            <a:r>
              <a:rPr lang="en-US" dirty="0" smtClean="0"/>
              <a:t> " 'For this is what the Sovereign LORD says: I myself will search for my sheep and look after them. </a:t>
            </a:r>
            <a:r>
              <a:rPr lang="en-US" baseline="30000" dirty="0" smtClean="0"/>
              <a:t>12</a:t>
            </a:r>
            <a:r>
              <a:rPr lang="en-US" dirty="0" smtClean="0"/>
              <a:t> As a shepherd looks after his scattered flock when he is with them, so will I look after my sheep. I will rescue them from all the places where they were scattered on a day of clouds and darkness. Rev 34:11-12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Mormons</a:t>
            </a:r>
          </a:p>
          <a:p>
            <a:r>
              <a:rPr lang="en-US" smtClean="0"/>
              <a:t>Islam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upload.wikimedia.org/wikipedia/commons/thumb/1/11/Ezekiel.jpg/200px-Ezekie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905000"/>
            <a:ext cx="3124200" cy="429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 descr="http://upload.wikimedia.org/wikipedia/commons/thumb/0/06/Secondtempleplan.jpg/350px-Secondtemplepla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752600"/>
            <a:ext cx="4955573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u="sng" dirty="0" smtClean="0"/>
              <a:t>Introduction</a:t>
            </a:r>
            <a:endParaRPr lang="en-US" b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Outline of Ezekiel</a:t>
            </a:r>
          </a:p>
          <a:p>
            <a:pPr lvl="1"/>
            <a:r>
              <a:rPr lang="en-US" sz="3600" dirty="0" smtClean="0"/>
              <a:t>Oracles of Judgment against Israel (1-24)</a:t>
            </a:r>
          </a:p>
          <a:p>
            <a:pPr lvl="1"/>
            <a:r>
              <a:rPr lang="en-US" sz="3600" dirty="0" smtClean="0"/>
              <a:t>Oracles of Judgment against the Nations (25-32)</a:t>
            </a:r>
          </a:p>
          <a:p>
            <a:pPr lvl="1"/>
            <a:r>
              <a:rPr lang="en-US" sz="3600" dirty="0" smtClean="0"/>
              <a:t>Oracles of Consolation for Israel (33-48)</a:t>
            </a:r>
          </a:p>
          <a:p>
            <a:r>
              <a:rPr lang="en-US" sz="4000" dirty="0" smtClean="0"/>
              <a:t>Historical background</a:t>
            </a:r>
          </a:p>
          <a:p>
            <a:r>
              <a:rPr lang="en-US" sz="4000" dirty="0" smtClean="0"/>
              <a:t>Author</a:t>
            </a:r>
          </a:p>
          <a:p>
            <a:r>
              <a:rPr lang="en-US" sz="4000" dirty="0" smtClean="0"/>
              <a:t>Contents</a:t>
            </a:r>
          </a:p>
          <a:p>
            <a:r>
              <a:rPr lang="en-US" sz="4000" dirty="0" smtClean="0"/>
              <a:t>Dates</a:t>
            </a:r>
          </a:p>
          <a:p>
            <a:r>
              <a:rPr lang="en-US" sz="4000" dirty="0" smtClean="0"/>
              <a:t>Themes</a:t>
            </a:r>
          </a:p>
          <a:p>
            <a:r>
              <a:rPr lang="en-US" sz="4000" dirty="0" smtClean="0"/>
              <a:t>Literary Features</a:t>
            </a:r>
          </a:p>
          <a:p>
            <a:r>
              <a:rPr lang="en-US" sz="4000" dirty="0" smtClean="0"/>
              <a:t>Theological Significance</a:t>
            </a:r>
          </a:p>
          <a:p>
            <a:r>
              <a:rPr lang="en-US" sz="4000" dirty="0" smtClean="0"/>
              <a:t>Other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Ezekiel?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Personal Responsibility</a:t>
            </a:r>
          </a:p>
          <a:p>
            <a:pPr lvl="1"/>
            <a:r>
              <a:rPr lang="en-US" baseline="30000" dirty="0" smtClean="0"/>
              <a:t>1</a:t>
            </a:r>
            <a:r>
              <a:rPr lang="en-US" dirty="0" smtClean="0"/>
              <a:t> The word of the LORD came to me: </a:t>
            </a:r>
            <a:r>
              <a:rPr lang="en-US" baseline="30000" dirty="0" smtClean="0"/>
              <a:t>2</a:t>
            </a:r>
            <a:r>
              <a:rPr lang="en-US" dirty="0" smtClean="0"/>
              <a:t> "What do you people mean by quoting this proverb about the land of Israel: </a:t>
            </a:r>
            <a:br>
              <a:rPr lang="en-US" dirty="0" smtClean="0"/>
            </a:br>
            <a:r>
              <a:rPr lang="en-US" dirty="0" smtClean="0"/>
              <a:t>       " 'The fathers eat sour grapes, </a:t>
            </a:r>
            <a:br>
              <a:rPr lang="en-US" dirty="0" smtClean="0"/>
            </a:br>
            <a:r>
              <a:rPr lang="en-US" dirty="0" smtClean="0"/>
              <a:t>       and the children's teeth are set on edge'?</a:t>
            </a:r>
          </a:p>
          <a:p>
            <a:pPr lvl="1"/>
            <a:r>
              <a:rPr lang="en-US" dirty="0" smtClean="0"/>
              <a:t>  </a:t>
            </a:r>
            <a:r>
              <a:rPr lang="en-US" baseline="30000" dirty="0" smtClean="0"/>
              <a:t>3</a:t>
            </a:r>
            <a:r>
              <a:rPr lang="en-US" dirty="0" smtClean="0"/>
              <a:t> "As surely as I live, declares the Sovereign LORD, you will no longer quote this proverb in Israel. </a:t>
            </a:r>
            <a:r>
              <a:rPr lang="en-US" baseline="30000" dirty="0" smtClean="0"/>
              <a:t>4</a:t>
            </a:r>
            <a:r>
              <a:rPr lang="en-US" dirty="0" smtClean="0"/>
              <a:t> For every living soul belongs to me, the father as well as the son—both alike belong to me. The soul who sins is the one who will die.</a:t>
            </a:r>
          </a:p>
          <a:p>
            <a:r>
              <a:rPr lang="en-US" dirty="0" smtClean="0"/>
              <a:t>Similar to Revelation</a:t>
            </a:r>
          </a:p>
          <a:p>
            <a:pPr lvl="1"/>
            <a:r>
              <a:rPr lang="en-US" baseline="30000" dirty="0" smtClean="0"/>
              <a:t>27</a:t>
            </a:r>
            <a:r>
              <a:rPr lang="en-US" dirty="0" smtClean="0"/>
              <a:t> I saw that from what appeared to be his waist up he looked like glowing metal, as if full of fire, and that from there down he looked like fire; and brilliant light surrounded him. </a:t>
            </a:r>
            <a:r>
              <a:rPr lang="en-US" baseline="30000" dirty="0" smtClean="0"/>
              <a:t>28</a:t>
            </a:r>
            <a:r>
              <a:rPr lang="en-US" dirty="0" smtClean="0"/>
              <a:t> Like the appearance of a rainbow in the clouds on a rainy day, so was the radiance around him.  Ezek 1:27-28</a:t>
            </a:r>
          </a:p>
          <a:p>
            <a:pPr lvl="1"/>
            <a:r>
              <a:rPr lang="en-US" baseline="30000" dirty="0" smtClean="0"/>
              <a:t>15</a:t>
            </a:r>
            <a:r>
              <a:rPr lang="en-US" dirty="0" smtClean="0"/>
              <a:t>His feet were like bronze glowing in a furnace, and his voice was like the sound of rushing waters.  Rev. 1:15 </a:t>
            </a:r>
          </a:p>
          <a:p>
            <a:pPr lvl="1"/>
            <a:r>
              <a:rPr lang="en-US" baseline="30000" dirty="0" smtClean="0"/>
              <a:t>6</a:t>
            </a:r>
            <a:r>
              <a:rPr lang="en-US" dirty="0" smtClean="0"/>
              <a:t> His body was like </a:t>
            </a:r>
            <a:r>
              <a:rPr lang="en-US" dirty="0" err="1" smtClean="0"/>
              <a:t>chrysolite</a:t>
            </a:r>
            <a:r>
              <a:rPr lang="en-US" dirty="0" smtClean="0"/>
              <a:t>, his face like lightning, his eyes like flaming torches, his arms and legs like the gleam of burnished bronze, and his voice like the sound of a multitude.  Dan.10:6</a:t>
            </a:r>
          </a:p>
          <a:p>
            <a:r>
              <a:rPr lang="en-US" dirty="0" smtClean="0"/>
              <a:t>Message from God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Upheaval</a:t>
            </a:r>
          </a:p>
          <a:p>
            <a:r>
              <a:rPr lang="en-US" smtClean="0"/>
              <a:t>Assyria </a:t>
            </a:r>
            <a:endParaRPr lang="en-US" dirty="0" smtClean="0"/>
          </a:p>
          <a:p>
            <a:r>
              <a:rPr lang="en-US" dirty="0" smtClean="0"/>
              <a:t>Babylon</a:t>
            </a:r>
          </a:p>
          <a:p>
            <a:r>
              <a:rPr lang="en-US" dirty="0" smtClean="0"/>
              <a:t>Egypt</a:t>
            </a:r>
          </a:p>
          <a:p>
            <a:pPr lvl="1"/>
            <a:r>
              <a:rPr lang="en-US" dirty="0" smtClean="0"/>
              <a:t>Pharaoh </a:t>
            </a:r>
            <a:r>
              <a:rPr lang="en-US" dirty="0" err="1" smtClean="0"/>
              <a:t>Neco</a:t>
            </a:r>
            <a:r>
              <a:rPr lang="en-US" dirty="0" smtClean="0"/>
              <a:t> II</a:t>
            </a:r>
          </a:p>
          <a:p>
            <a:r>
              <a:rPr lang="en-US" dirty="0" smtClean="0"/>
              <a:t>Judah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Judah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King Josiah: Died in Battle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2362200"/>
            <a:ext cx="7315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2 Kings 23:29-30 (New International Version)</a:t>
            </a:r>
          </a:p>
          <a:p>
            <a:r>
              <a:rPr lang="en-US" dirty="0" smtClean="0"/>
              <a:t> </a:t>
            </a:r>
            <a:r>
              <a:rPr lang="en-US" baseline="30000" dirty="0" smtClean="0"/>
              <a:t>29</a:t>
            </a:r>
            <a:r>
              <a:rPr lang="en-US" dirty="0" smtClean="0"/>
              <a:t> While Josiah was king, Pharaoh </a:t>
            </a:r>
            <a:r>
              <a:rPr lang="en-US" dirty="0" err="1" smtClean="0"/>
              <a:t>Neco</a:t>
            </a:r>
            <a:r>
              <a:rPr lang="en-US" dirty="0" smtClean="0"/>
              <a:t> king of Egypt went up to the Euphrates River to help the king of Assyria. King Josiah marched out to meet him in battle, but </a:t>
            </a:r>
            <a:r>
              <a:rPr lang="en-US" dirty="0" err="1" smtClean="0"/>
              <a:t>Neco</a:t>
            </a:r>
            <a:r>
              <a:rPr lang="en-US" dirty="0" smtClean="0"/>
              <a:t> faced him and killed him at Megiddo. </a:t>
            </a:r>
            <a:r>
              <a:rPr lang="en-US" baseline="30000" dirty="0" smtClean="0"/>
              <a:t>30</a:t>
            </a:r>
            <a:r>
              <a:rPr lang="en-US" dirty="0" smtClean="0"/>
              <a:t> Josiah's servants brought his body in a chariot from Megiddo to Jerusalem and buried him in his own tomb. And the people of the land took </a:t>
            </a:r>
            <a:r>
              <a:rPr lang="en-US" dirty="0" err="1" smtClean="0"/>
              <a:t>Jehoahaz</a:t>
            </a:r>
            <a:r>
              <a:rPr lang="en-US" dirty="0" smtClean="0"/>
              <a:t> son of Josiah and anointed him and made him king in place of his father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Judah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Jehoiakim</a:t>
            </a:r>
            <a:endParaRPr lang="en-US" dirty="0" smtClean="0"/>
          </a:p>
          <a:p>
            <a:pPr lvl="1"/>
            <a:r>
              <a:rPr lang="en-US" dirty="0" smtClean="0"/>
              <a:t>  Became </a:t>
            </a:r>
            <a:r>
              <a:rPr lang="en-US" dirty="0" err="1" smtClean="0"/>
              <a:t>Neco’s</a:t>
            </a:r>
            <a:r>
              <a:rPr lang="en-US" dirty="0" smtClean="0"/>
              <a:t> vassal in 609 BC</a:t>
            </a:r>
          </a:p>
          <a:p>
            <a:pPr lvl="1"/>
            <a:r>
              <a:rPr lang="en-US" dirty="0" smtClean="0"/>
              <a:t>  shifted allegiance to Nebuchadnezzar (605 BC)	 rebelled against Nebuchadnezzar ~602 BC</a:t>
            </a:r>
          </a:p>
          <a:p>
            <a:pPr lvl="1">
              <a:buNone/>
            </a:pPr>
            <a:r>
              <a:rPr lang="en-US" dirty="0" smtClean="0"/>
              <a:t>Nebuchadnezzar </a:t>
            </a:r>
          </a:p>
          <a:p>
            <a:pPr lvl="1">
              <a:buNone/>
            </a:pPr>
            <a:r>
              <a:rPr lang="en-US" dirty="0" smtClean="0"/>
              <a:t>	Attacked Jerusalem capturing it in 597 BC</a:t>
            </a:r>
          </a:p>
          <a:p>
            <a:pPr lvl="1">
              <a:buNone/>
            </a:pPr>
            <a:r>
              <a:rPr lang="en-US" dirty="0" smtClean="0"/>
              <a:t>    Took </a:t>
            </a:r>
            <a:r>
              <a:rPr lang="en-US" dirty="0" err="1" smtClean="0"/>
              <a:t>Jehoiachin</a:t>
            </a:r>
            <a:r>
              <a:rPr lang="en-US" dirty="0" smtClean="0"/>
              <a:t> and 10,000 Jews to Babylon</a:t>
            </a:r>
          </a:p>
          <a:p>
            <a:pPr lvl="1">
              <a:buNone/>
            </a:pPr>
            <a:r>
              <a:rPr lang="en-US" dirty="0" smtClean="0"/>
              <a:t>He carried into exile all Jerusalem: all the officers and fighting men, and all the craftsmen and artisans—a total of ten thousand. Only the poorest people of the land were left. 2 KI 24:14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Zedekiah</a:t>
            </a:r>
          </a:p>
          <a:p>
            <a:pPr lvl="1"/>
            <a:r>
              <a:rPr lang="en-US" dirty="0" smtClean="0"/>
              <a:t>The Babylonians laid siege against Jerusalem in 588 and in July 586 the city fell and was plundered in the sadistic manner of conquering armies. </a:t>
            </a:r>
          </a:p>
          <a:p>
            <a:pPr lvl="1"/>
            <a:r>
              <a:rPr lang="en-US" dirty="0" smtClean="0"/>
              <a:t>The temple and the city were burned on August 14, 586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Ezekiel, like </a:t>
            </a:r>
            <a:r>
              <a:rPr lang="en-US" dirty="0" smtClean="0">
                <a:hlinkClick r:id="rId2" action="ppaction://hlinkfile" tooltip="Jeremiah"/>
              </a:rPr>
              <a:t>Jeremiah</a:t>
            </a:r>
            <a:r>
              <a:rPr lang="en-US" dirty="0" smtClean="0"/>
              <a:t>, is said to have been a descendant of </a:t>
            </a:r>
            <a:r>
              <a:rPr lang="en-US" dirty="0" smtClean="0">
                <a:hlinkClick r:id="rId3" action="ppaction://hlinkfile" tooltip="Joshua"/>
              </a:rPr>
              <a:t>Joshua</a:t>
            </a:r>
            <a:r>
              <a:rPr lang="en-US" dirty="0" smtClean="0"/>
              <a:t> by his marriage with the </a:t>
            </a:r>
            <a:r>
              <a:rPr lang="en-US" dirty="0" smtClean="0">
                <a:hlinkClick r:id="rId4" action="ppaction://hlinkfile" tooltip="Proselyte"/>
              </a:rPr>
              <a:t>proselyte</a:t>
            </a:r>
            <a:r>
              <a:rPr lang="en-US" dirty="0" smtClean="0"/>
              <a:t> </a:t>
            </a:r>
            <a:r>
              <a:rPr lang="en-US" dirty="0" err="1" smtClean="0"/>
              <a:t>Rahab</a:t>
            </a:r>
            <a:r>
              <a:rPr lang="en-US" dirty="0" smtClean="0"/>
              <a:t>. He was a prophet, the son of </a:t>
            </a:r>
            <a:r>
              <a:rPr lang="en-US" dirty="0" err="1" smtClean="0"/>
              <a:t>Buzi</a:t>
            </a:r>
            <a:endParaRPr lang="en-US" dirty="0" smtClean="0"/>
          </a:p>
          <a:p>
            <a:r>
              <a:rPr lang="en-US" dirty="0" smtClean="0"/>
              <a:t>He was born in the 18</a:t>
            </a:r>
            <a:r>
              <a:rPr lang="en-US" baseline="30000" dirty="0" smtClean="0"/>
              <a:t>th</a:t>
            </a:r>
            <a:r>
              <a:rPr lang="en-US" dirty="0" smtClean="0"/>
              <a:t> year of Josiah (621 BC)</a:t>
            </a:r>
          </a:p>
          <a:p>
            <a:r>
              <a:rPr lang="en-US" dirty="0" smtClean="0"/>
              <a:t>His name means “</a:t>
            </a:r>
            <a:r>
              <a:rPr lang="en-US" smtClean="0"/>
              <a:t>God Strengthens</a:t>
            </a:r>
            <a:r>
              <a:rPr lang="en-US" dirty="0" smtClean="0"/>
              <a:t>” or “God Calls”</a:t>
            </a:r>
          </a:p>
          <a:p>
            <a:r>
              <a:rPr lang="en-US" dirty="0" smtClean="0"/>
              <a:t>He was married and loved his wife deeply.</a:t>
            </a:r>
          </a:p>
          <a:p>
            <a:pPr lvl="1"/>
            <a:r>
              <a:rPr lang="en-US" baseline="30000" dirty="0" smtClean="0"/>
              <a:t>16</a:t>
            </a:r>
            <a:r>
              <a:rPr lang="en-US" dirty="0" smtClean="0"/>
              <a:t> "Son of man, with one blow I am about to take away from you the delight of your eyes. Yet do not lament or weep or shed any tears.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Occasion, Purpose and Summary of Contents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Told to prophecy that Jerusalem would fall</a:t>
            </a:r>
          </a:p>
          <a:p>
            <a:r>
              <a:rPr lang="en-US" dirty="0" smtClean="0"/>
              <a:t>Covenant people status would not protect them</a:t>
            </a:r>
            <a:endParaRPr lang="en-US" dirty="0"/>
          </a:p>
          <a:p>
            <a:r>
              <a:rPr lang="en-US" dirty="0" smtClean="0"/>
              <a:t>Only hope was to live in peace with God</a:t>
            </a:r>
          </a:p>
          <a:p>
            <a:r>
              <a:rPr lang="en-US" dirty="0" smtClean="0"/>
              <a:t>Told his beloved wife would die and not to mourn for her</a:t>
            </a:r>
          </a:p>
          <a:p>
            <a:r>
              <a:rPr lang="en-US" dirty="0" smtClean="0"/>
              <a:t>Pronounce judgment on several nations</a:t>
            </a:r>
          </a:p>
          <a:p>
            <a:r>
              <a:rPr lang="en-US" dirty="0" smtClean="0"/>
              <a:t>God’s wrath was to come not only upon Israel but on others.</a:t>
            </a:r>
          </a:p>
          <a:p>
            <a:r>
              <a:rPr lang="en-US" dirty="0" smtClean="0"/>
              <a:t>Then would come the restoration of Jerusalem</a:t>
            </a:r>
          </a:p>
          <a:p>
            <a:r>
              <a:rPr lang="en-US" dirty="0" smtClean="0"/>
              <a:t>No expectation of early return from captivity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524</Words>
  <Application>Microsoft Office PowerPoint</Application>
  <PresentationFormat>On-screen Show (4:3)</PresentationFormat>
  <Paragraphs>85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EZEKIEL</vt:lpstr>
      <vt:lpstr>Introduction</vt:lpstr>
      <vt:lpstr>Why Study Ezekiel?</vt:lpstr>
      <vt:lpstr>Background</vt:lpstr>
      <vt:lpstr>Judah</vt:lpstr>
      <vt:lpstr>Judah</vt:lpstr>
      <vt:lpstr>Judah</vt:lpstr>
      <vt:lpstr>Author</vt:lpstr>
      <vt:lpstr>Occasion, Purpose and Summary of Contents</vt:lpstr>
      <vt:lpstr>Dates</vt:lpstr>
      <vt:lpstr>Themes</vt:lpstr>
      <vt:lpstr>Theological Significance</vt:lpstr>
      <vt:lpstr>Other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EZEKIEL</dc:title>
  <dc:creator>don</dc:creator>
  <cp:lastModifiedBy>Tom Steed</cp:lastModifiedBy>
  <cp:revision>40</cp:revision>
  <dcterms:created xsi:type="dcterms:W3CDTF">2010-09-08T14:33:17Z</dcterms:created>
  <dcterms:modified xsi:type="dcterms:W3CDTF">2010-09-13T20:20:43Z</dcterms:modified>
</cp:coreProperties>
</file>