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61" r:id="rId4"/>
    <p:sldId id="262" r:id="rId5"/>
    <p:sldId id="258" r:id="rId6"/>
    <p:sldId id="259" r:id="rId7"/>
    <p:sldId id="263" r:id="rId8"/>
    <p:sldId id="260" r:id="rId9"/>
    <p:sldId id="264" r:id="rId10"/>
    <p:sldId id="265" r:id="rId11"/>
    <p:sldId id="266" r:id="rId12"/>
    <p:sldId id="267" r:id="rId13"/>
    <p:sldId id="272" r:id="rId14"/>
    <p:sldId id="273" r:id="rId15"/>
    <p:sldId id="268" r:id="rId16"/>
    <p:sldId id="269" r:id="rId17"/>
    <p:sldId id="270" r:id="rId18"/>
    <p:sldId id="271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08DC3-E775-4FC8-8D8C-124C3C51CEC0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B2327-C027-4C43-8BB2-A850E36FA0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2327-C027-4C43-8BB2-A850E36FA01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7F0A-B198-4342-A42A-0C2E7922424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29B6-CF52-4B2F-A620-27FC28FBF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7F0A-B198-4342-A42A-0C2E7922424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29B6-CF52-4B2F-A620-27FC28FBF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7F0A-B198-4342-A42A-0C2E7922424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29B6-CF52-4B2F-A620-27FC28FBF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7F0A-B198-4342-A42A-0C2E7922424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29B6-CF52-4B2F-A620-27FC28FBF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7F0A-B198-4342-A42A-0C2E7922424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29B6-CF52-4B2F-A620-27FC28FBF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7F0A-B198-4342-A42A-0C2E7922424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29B6-CF52-4B2F-A620-27FC28FBF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7F0A-B198-4342-A42A-0C2E7922424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29B6-CF52-4B2F-A620-27FC28FBF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7F0A-B198-4342-A42A-0C2E7922424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29B6-CF52-4B2F-A620-27FC28FBF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7F0A-B198-4342-A42A-0C2E7922424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29B6-CF52-4B2F-A620-27FC28FBF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7F0A-B198-4342-A42A-0C2E7922424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29B6-CF52-4B2F-A620-27FC28FBF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7F0A-B198-4342-A42A-0C2E7922424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5B29B6-CF52-4B2F-A620-27FC28FBF5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0B7F0A-B198-4342-A42A-0C2E7922424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5B29B6-CF52-4B2F-A620-27FC28FBF59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#fen-NIV-20936a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Ezekiel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+mj-lt"/>
              </a:rPr>
              <a:t>Chapters  18 - 21</a:t>
            </a:r>
            <a:endParaRPr lang="en-US" sz="3600" b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Ezekiel 22-24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Ezekiel 22  Sins of Jerusalem</a:t>
            </a:r>
          </a:p>
          <a:p>
            <a:r>
              <a:rPr lang="en-US" dirty="0" smtClean="0"/>
              <a:t>Ezekiel 23:  </a:t>
            </a:r>
            <a:r>
              <a:rPr lang="en-US" dirty="0" err="1" smtClean="0"/>
              <a:t>Oholah</a:t>
            </a:r>
            <a:r>
              <a:rPr lang="en-US" dirty="0" smtClean="0"/>
              <a:t> is Samaria, and </a:t>
            </a:r>
            <a:r>
              <a:rPr lang="en-US" dirty="0" err="1" smtClean="0"/>
              <a:t>Oholibah</a:t>
            </a:r>
            <a:r>
              <a:rPr lang="en-US" dirty="0" smtClean="0"/>
              <a:t> is </a:t>
            </a:r>
            <a:r>
              <a:rPr lang="en-US" dirty="0" smtClean="0"/>
              <a:t>Jerusalem</a:t>
            </a:r>
          </a:p>
          <a:p>
            <a:r>
              <a:rPr lang="en-US" dirty="0" smtClean="0"/>
              <a:t>Ezekiel 24 Jerusalem cooked over the fire</a:t>
            </a:r>
          </a:p>
          <a:p>
            <a:r>
              <a:rPr lang="en-US" dirty="0" smtClean="0"/>
              <a:t>Ezekiel 24:15-27  Death of Ezekiel’s Wife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Ezekiel 22:  Sins of Jerusalem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Violating the Mosaic covenant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Ezekiel 22: Refining Fire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image recurs throughout scripture, particularly in Corinthians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r>
              <a:rPr lang="en-US" dirty="0" smtClean="0"/>
              <a:t>Ezekiel 22:30 (NIV) </a:t>
            </a:r>
          </a:p>
          <a:p>
            <a:r>
              <a:rPr lang="en-US" baseline="30000" dirty="0" smtClean="0"/>
              <a:t>30 </a:t>
            </a:r>
            <a:r>
              <a:rPr lang="en-US" dirty="0" smtClean="0"/>
              <a:t>“I looked for a man among them who would build up the wall and </a:t>
            </a:r>
            <a:r>
              <a:rPr lang="en-US" u="sng" dirty="0" smtClean="0"/>
              <a:t>stand before me in the gap </a:t>
            </a:r>
            <a:r>
              <a:rPr lang="en-US" dirty="0" smtClean="0"/>
              <a:t>on behalf of the land so I would not have to destroy it, but I found none. </a:t>
            </a:r>
            <a:endParaRPr lang="en-US" dirty="0" smtClean="0"/>
          </a:p>
          <a:p>
            <a:r>
              <a:rPr lang="en-US" dirty="0" smtClean="0"/>
              <a:t>Famous phrase   (*Develop this theme!)</a:t>
            </a:r>
          </a:p>
          <a:p>
            <a:r>
              <a:rPr lang="en-US" dirty="0" smtClean="0"/>
              <a:t>Psalm 106:23 (NIV) </a:t>
            </a:r>
          </a:p>
          <a:p>
            <a:r>
              <a:rPr lang="en-US" baseline="30000" dirty="0" smtClean="0"/>
              <a:t>23</a:t>
            </a:r>
            <a:r>
              <a:rPr lang="en-US" dirty="0" smtClean="0"/>
              <a:t>	So he said he would destroy them— </a:t>
            </a:r>
          </a:p>
          <a:p>
            <a:r>
              <a:rPr lang="en-US" dirty="0" smtClean="0"/>
              <a:t>had not Moses, his chosen one, </a:t>
            </a:r>
          </a:p>
          <a:p>
            <a:r>
              <a:rPr lang="en-US" dirty="0" smtClean="0"/>
              <a:t>stood in the breach before him </a:t>
            </a:r>
          </a:p>
          <a:p>
            <a:r>
              <a:rPr lang="en-US" dirty="0" smtClean="0"/>
              <a:t>to keep his wrath from destroying them.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Ezekiel 23: </a:t>
            </a:r>
            <a:br>
              <a:rPr lang="en-US" dirty="0" smtClean="0"/>
            </a:br>
            <a:r>
              <a:rPr lang="en-US" dirty="0" smtClean="0"/>
              <a:t>Extended Parable of Adultery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Compare with Chapter 16</a:t>
            </a:r>
          </a:p>
          <a:p>
            <a:pPr lvl="1"/>
            <a:r>
              <a:rPr lang="en-US" dirty="0" smtClean="0"/>
              <a:t>16 has happy ending; 23 does not</a:t>
            </a:r>
          </a:p>
          <a:p>
            <a:r>
              <a:rPr lang="en-US" dirty="0" smtClean="0"/>
              <a:t>Samaria and Jerusalem as Sisters</a:t>
            </a:r>
          </a:p>
          <a:p>
            <a:pPr lvl="1"/>
            <a:r>
              <a:rPr lang="en-US" dirty="0" smtClean="0"/>
              <a:t>The younger does not learn good lessons from the older</a:t>
            </a:r>
          </a:p>
          <a:p>
            <a:pPr lvl="1"/>
            <a:r>
              <a:rPr lang="en-US" dirty="0" smtClean="0"/>
              <a:t>Instead, she learns how to do wrong</a:t>
            </a:r>
          </a:p>
          <a:p>
            <a:r>
              <a:rPr lang="en-US" dirty="0" smtClean="0"/>
              <a:t>Explicit sexual imagery</a:t>
            </a:r>
          </a:p>
          <a:p>
            <a:pPr lvl="1"/>
            <a:r>
              <a:rPr lang="en-US" dirty="0" smtClean="0"/>
              <a:t>Bible is more comfortable with sexuality than I/we are</a:t>
            </a:r>
          </a:p>
          <a:p>
            <a:pPr lvl="1"/>
            <a:r>
              <a:rPr lang="en-US" dirty="0" smtClean="0"/>
              <a:t>Some shock value intended</a:t>
            </a:r>
          </a:p>
          <a:p>
            <a:r>
              <a:rPr lang="en-US" dirty="0" smtClean="0"/>
              <a:t>Whole thing turns on love, loyalty and betrayal—going after something other than your beloved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Ezekiel 24:1-14  </a:t>
            </a:r>
            <a:br>
              <a:rPr lang="en-US" dirty="0" smtClean="0"/>
            </a:br>
            <a:r>
              <a:rPr lang="en-US" dirty="0" smtClean="0"/>
              <a:t>Jerusalem Cooked Over a Fire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Ezekiel 24:15-27  </a:t>
            </a:r>
            <a:br>
              <a:rPr lang="en-US" dirty="0" smtClean="0"/>
            </a:br>
            <a:r>
              <a:rPr lang="en-US" dirty="0" smtClean="0"/>
              <a:t>Death of Ezekiel’s Wife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Death of Ezekiel’s Wife Symbolizes Jerusalem’s Fall (24:15–27)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 for 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sins versus individual sins</a:t>
            </a:r>
          </a:p>
          <a:p>
            <a:r>
              <a:rPr lang="en-US" dirty="0" smtClean="0"/>
              <a:t>The coming day of judgment</a:t>
            </a:r>
          </a:p>
          <a:p>
            <a:r>
              <a:rPr lang="en-US" dirty="0" smtClean="0"/>
              <a:t>Incremental sin leading to catastrophic destruction</a:t>
            </a:r>
          </a:p>
          <a:p>
            <a:r>
              <a:rPr lang="en-US" dirty="0" smtClean="0"/>
              <a:t>Importance of faithfulness to God</a:t>
            </a:r>
          </a:p>
          <a:p>
            <a:r>
              <a:rPr lang="en-US" dirty="0" smtClean="0"/>
              <a:t>Its all about “relationship”.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Opposite </a:t>
            </a:r>
            <a:r>
              <a:rPr lang="en-US" smtClean="0"/>
              <a:t>of Grace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Ezekiel 24:14 (NIV) </a:t>
            </a:r>
          </a:p>
          <a:p>
            <a:r>
              <a:rPr lang="en-US" baseline="30000" dirty="0" smtClean="0"/>
              <a:t>14 </a:t>
            </a:r>
            <a:r>
              <a:rPr lang="en-US" dirty="0" smtClean="0"/>
              <a:t>“ ‘I the </a:t>
            </a:r>
            <a:r>
              <a:rPr lang="en-US" cap="small" dirty="0" smtClean="0"/>
              <a:t>Lord</a:t>
            </a:r>
            <a:r>
              <a:rPr lang="en-US" dirty="0" smtClean="0"/>
              <a:t> have spoken. The time has come for me to act. I will not hold back; I will not have pity, nor will I relent. You will be judged according to your conduct and your actions, declares the Sovereign </a:t>
            </a:r>
            <a:r>
              <a:rPr lang="en-US" cap="small" dirty="0" smtClean="0"/>
              <a:t>Lord</a:t>
            </a:r>
            <a:r>
              <a:rPr lang="en-US" dirty="0" smtClean="0"/>
              <a:t>.’ ”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18</a:t>
            </a:r>
            <a:br>
              <a:rPr lang="en-US" dirty="0" smtClean="0"/>
            </a:br>
            <a:r>
              <a:rPr lang="en-US" sz="3600" dirty="0" smtClean="0"/>
              <a:t>Three Generations or Soul Who Sins Will Die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God’s Response to a Proverb (1-18)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676400"/>
            <a:ext cx="6553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The fathers eat sour grapes, and the children's teeth are set on edge?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18</a:t>
            </a:r>
            <a:br>
              <a:rPr lang="en-US" dirty="0" smtClean="0"/>
            </a:br>
            <a:r>
              <a:rPr lang="en-US" sz="3600" dirty="0" smtClean="0"/>
              <a:t>Three Generations or Soul Who Sins Will Die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Israel’s Objection and God’s Answer (19-29)</a:t>
            </a:r>
          </a:p>
          <a:p>
            <a:endParaRPr lang="en-US" dirty="0" smtClean="0"/>
          </a:p>
          <a:p>
            <a:r>
              <a:rPr lang="en-US" dirty="0" smtClean="0"/>
              <a:t>Call to Repentance (30-32)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19</a:t>
            </a:r>
            <a:br>
              <a:rPr lang="en-US" dirty="0" smtClean="0"/>
            </a:br>
            <a:r>
              <a:rPr lang="en-US" sz="4000" dirty="0" smtClean="0"/>
              <a:t>Lament for Israel’s Princes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Lament for Two Lion Cubs (1-9)</a:t>
            </a:r>
          </a:p>
          <a:p>
            <a:endParaRPr lang="en-US" dirty="0" smtClean="0"/>
          </a:p>
          <a:p>
            <a:r>
              <a:rPr lang="en-US" dirty="0" smtClean="0"/>
              <a:t>Lament for Two Vine Branches (10-14)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20</a:t>
            </a:r>
            <a:br>
              <a:rPr lang="en-US" dirty="0" smtClean="0"/>
            </a:br>
            <a:r>
              <a:rPr lang="en-US" sz="3600" dirty="0" smtClean="0"/>
              <a:t>Historical Review of Israel’s Relationship with God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Introduction to the Lesson (1-4)</a:t>
            </a:r>
          </a:p>
          <a:p>
            <a:r>
              <a:rPr lang="en-US" dirty="0" smtClean="0"/>
              <a:t>The Egyptian Period (5-9)</a:t>
            </a:r>
          </a:p>
          <a:p>
            <a:r>
              <a:rPr lang="en-US" dirty="0" smtClean="0"/>
              <a:t>The Exodus and Sinai Period (10-17)</a:t>
            </a:r>
          </a:p>
          <a:p>
            <a:r>
              <a:rPr lang="en-US" dirty="0" smtClean="0"/>
              <a:t>The Wilderness Wanderings Period (18-26)</a:t>
            </a:r>
          </a:p>
          <a:p>
            <a:r>
              <a:rPr lang="en-US" dirty="0" smtClean="0"/>
              <a:t>The Period in the Land (27-29)</a:t>
            </a:r>
          </a:p>
          <a:p>
            <a:r>
              <a:rPr lang="en-US" dirty="0" smtClean="0"/>
              <a:t>Ezekiel’s Generation, before and after the Exile (30-39)</a:t>
            </a:r>
          </a:p>
          <a:p>
            <a:r>
              <a:rPr lang="en-US" dirty="0" smtClean="0"/>
              <a:t>Future Period of Obedient Relationship (</a:t>
            </a:r>
            <a:r>
              <a:rPr lang="en-US" smtClean="0"/>
              <a:t>40-44)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304800"/>
            <a:ext cx="8001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aseline="30000" dirty="0" smtClean="0"/>
              <a:t>40</a:t>
            </a:r>
            <a:r>
              <a:rPr lang="en-US" sz="2400" dirty="0" smtClean="0"/>
              <a:t> For on my holy mountain, the high mountain of Israel, declares the Sovereign LORD, there in the land the entire house of Israel will serve me, and there I will accept them. There I will </a:t>
            </a:r>
            <a:r>
              <a:rPr lang="en-US" sz="2400" dirty="0" smtClean="0">
                <a:solidFill>
                  <a:srgbClr val="FF0000"/>
                </a:solidFill>
              </a:rPr>
              <a:t>require your offerings and your choice gifts, </a:t>
            </a:r>
            <a:r>
              <a:rPr lang="en-US" sz="2400" baseline="30000" dirty="0" smtClean="0">
                <a:solidFill>
                  <a:srgbClr val="FF0000"/>
                </a:solidFill>
              </a:rPr>
              <a:t>[</a:t>
            </a:r>
            <a:r>
              <a:rPr lang="en-US" sz="2400" baseline="30000" dirty="0" smtClean="0">
                <a:solidFill>
                  <a:srgbClr val="FF0000"/>
                </a:solidFill>
                <a:hlinkClick r:id="rId3" action="ppaction://hlinkfile" tooltip="See footnote a"/>
              </a:rPr>
              <a:t>a</a:t>
            </a:r>
            <a:r>
              <a:rPr lang="en-US" sz="2400" baseline="30000" dirty="0" smtClean="0">
                <a:solidFill>
                  <a:srgbClr val="FF0000"/>
                </a:solidFill>
              </a:rPr>
              <a:t>]</a:t>
            </a:r>
            <a:r>
              <a:rPr lang="en-US" sz="2400" dirty="0" smtClean="0">
                <a:solidFill>
                  <a:srgbClr val="FF0000"/>
                </a:solidFill>
              </a:rPr>
              <a:t> along with all your holy sacrifices</a:t>
            </a:r>
            <a:r>
              <a:rPr lang="en-US" sz="2400" dirty="0" smtClean="0"/>
              <a:t>. </a:t>
            </a:r>
            <a:r>
              <a:rPr lang="en-US" sz="2400" baseline="30000" dirty="0" smtClean="0"/>
              <a:t>41</a:t>
            </a:r>
            <a:r>
              <a:rPr lang="en-US" sz="2400" dirty="0" smtClean="0"/>
              <a:t> I will </a:t>
            </a:r>
            <a:r>
              <a:rPr lang="en-US" sz="2400" dirty="0" smtClean="0">
                <a:solidFill>
                  <a:srgbClr val="FF0000"/>
                </a:solidFill>
              </a:rPr>
              <a:t>accept you as fragrant incense </a:t>
            </a:r>
            <a:r>
              <a:rPr lang="en-US" sz="2400" dirty="0" smtClean="0"/>
              <a:t>when I bring you out from the nations and gather you from the countries where you have been scattered, and </a:t>
            </a:r>
            <a:r>
              <a:rPr lang="en-US" sz="2400" dirty="0" smtClean="0">
                <a:solidFill>
                  <a:srgbClr val="FF0000"/>
                </a:solidFill>
              </a:rPr>
              <a:t>I will show myself holy among you in the sight of the nations. </a:t>
            </a:r>
            <a:r>
              <a:rPr lang="en-US" sz="2400" baseline="30000" dirty="0" smtClean="0">
                <a:solidFill>
                  <a:srgbClr val="FF0000"/>
                </a:solidFill>
              </a:rPr>
              <a:t>42</a:t>
            </a:r>
            <a:r>
              <a:rPr lang="en-US" sz="2400" dirty="0" smtClean="0">
                <a:solidFill>
                  <a:srgbClr val="FF0000"/>
                </a:solidFill>
              </a:rPr>
              <a:t> Then you will know that I am the LORD, </a:t>
            </a:r>
            <a:r>
              <a:rPr lang="en-US" sz="2400" dirty="0" smtClean="0"/>
              <a:t>when I bring you into the land of Israel, the land I had sworn with uplifted hand to give to your fathers. </a:t>
            </a:r>
            <a:r>
              <a:rPr lang="en-US" sz="2400" baseline="30000" dirty="0" smtClean="0"/>
              <a:t>43</a:t>
            </a:r>
            <a:r>
              <a:rPr lang="en-US" sz="2400" dirty="0" smtClean="0"/>
              <a:t> There you will remember your conduct and all the actions by which you have defiled yourselves, and you will loathe yourselves for all the evil you have done. </a:t>
            </a:r>
            <a:r>
              <a:rPr lang="en-US" sz="2400" baseline="30000" dirty="0" smtClean="0">
                <a:solidFill>
                  <a:srgbClr val="FF0000"/>
                </a:solidFill>
              </a:rPr>
              <a:t>44</a:t>
            </a:r>
            <a:r>
              <a:rPr lang="en-US" sz="2400" dirty="0" smtClean="0">
                <a:solidFill>
                  <a:srgbClr val="FF0000"/>
                </a:solidFill>
              </a:rPr>
              <a:t> You will know that I am the LORD</a:t>
            </a:r>
            <a:r>
              <a:rPr lang="en-US" sz="2400" dirty="0" smtClean="0"/>
              <a:t>, when I deal with you for my name's sake and not according to your evil ways and your corrupt practices, O house of Israel, declares the Sovereign LORD.' "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21</a:t>
            </a:r>
            <a:br>
              <a:rPr lang="en-US" dirty="0" smtClean="0"/>
            </a:br>
            <a:r>
              <a:rPr lang="en-US" sz="4000" dirty="0" smtClean="0"/>
              <a:t>Oracles about the Sword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Sword Oracle against the Temple, the City, and the Land (Chap. 20:45-48 – Chap 21:1-7)</a:t>
            </a:r>
          </a:p>
          <a:p>
            <a:endParaRPr lang="en-US" dirty="0" smtClean="0"/>
          </a:p>
          <a:p>
            <a:r>
              <a:rPr lang="en-US" dirty="0" smtClean="0"/>
              <a:t>Sword against the Princes of Israel (8-17)</a:t>
            </a:r>
          </a:p>
          <a:p>
            <a:endParaRPr lang="en-US" dirty="0" smtClean="0"/>
          </a:p>
          <a:p>
            <a:r>
              <a:rPr lang="en-US" dirty="0" smtClean="0"/>
              <a:t>The Sword of the King of Babylon (18-27)</a:t>
            </a:r>
          </a:p>
          <a:p>
            <a:endParaRPr lang="en-US" dirty="0" smtClean="0"/>
          </a:p>
          <a:p>
            <a:r>
              <a:rPr lang="en-US" dirty="0" smtClean="0"/>
              <a:t>Sword song against the Ammonites and Babylonians (28-32)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3860</TotalTime>
  <Words>696</Words>
  <Application>Microsoft Office PowerPoint</Application>
  <PresentationFormat>On-screen Show (4:3)</PresentationFormat>
  <Paragraphs>94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Ezekiel</vt:lpstr>
      <vt:lpstr>CHAPTER 18 Three Generations or Soul Who Sins Will Die</vt:lpstr>
      <vt:lpstr>Slide 3</vt:lpstr>
      <vt:lpstr>CHAPTER 18 Three Generations or Soul Who Sins Will Die</vt:lpstr>
      <vt:lpstr>CHAPTER 19 Lament for Israel’s Princes</vt:lpstr>
      <vt:lpstr>CHAPTER 20 Historical Review of Israel’s Relationship with God</vt:lpstr>
      <vt:lpstr>Slide 7</vt:lpstr>
      <vt:lpstr>Chapter 21 Oracles about the Sword</vt:lpstr>
      <vt:lpstr>Slide 9</vt:lpstr>
      <vt:lpstr>Ezekiel 22-24</vt:lpstr>
      <vt:lpstr>Outline</vt:lpstr>
      <vt:lpstr>Ezekiel 22:  Sins of Jerusalem</vt:lpstr>
      <vt:lpstr>Ezekiel 22: Refining Fire</vt:lpstr>
      <vt:lpstr>Slide 14</vt:lpstr>
      <vt:lpstr>Ezekiel 23:  Extended Parable of Adultery </vt:lpstr>
      <vt:lpstr>Ezekiel 24:1-14   Jerusalem Cooked Over a Fire</vt:lpstr>
      <vt:lpstr>Ezekiel 24:15-27   Death of Ezekiel’s Wife</vt:lpstr>
      <vt:lpstr>What does this mean for us?</vt:lpstr>
      <vt:lpstr>The Opposite of Grace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Ezekiel</dc:title>
  <dc:creator>don</dc:creator>
  <cp:lastModifiedBy>Tom Steed</cp:lastModifiedBy>
  <cp:revision>17</cp:revision>
  <dcterms:created xsi:type="dcterms:W3CDTF">2010-09-27T12:52:36Z</dcterms:created>
  <dcterms:modified xsi:type="dcterms:W3CDTF">2010-11-07T12:44:26Z</dcterms:modified>
</cp:coreProperties>
</file>